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73" r:id="rId16"/>
    <p:sldId id="271" r:id="rId17"/>
    <p:sldId id="269" r:id="rId18"/>
    <p:sldId id="272" r:id="rId19"/>
    <p:sldId id="274" r:id="rId20"/>
    <p:sldId id="277" r:id="rId21"/>
    <p:sldId id="27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/>
          <a:lstStyle/>
          <a:p>
            <a:r>
              <a:rPr lang="uk-UA" dirty="0" smtClean="0"/>
              <a:t>Різноманітність плоских </a:t>
            </a:r>
            <a:r>
              <a:rPr lang="uk-UA" dirty="0" err="1" smtClean="0"/>
              <a:t>червів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 descr="http://i061.radikal.ru/0811/0c/7a81d1217b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361081" cy="586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Сисуни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Остаточні хазяї печінкового сисуна</a:t>
            </a:r>
            <a:endParaRPr lang="ru-RU" sz="2800" dirty="0"/>
          </a:p>
        </p:txBody>
      </p:sp>
      <p:pic>
        <p:nvPicPr>
          <p:cNvPr id="22534" name="Picture 6" descr="http://farm9.staticflickr.com/8432/7678649020_54113d9b2a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48300" cy="5412483"/>
          </a:xfrm>
          <a:prstGeom prst="rect">
            <a:avLst/>
          </a:prstGeom>
          <a:noFill/>
        </p:spPr>
      </p:pic>
      <p:pic>
        <p:nvPicPr>
          <p:cNvPr id="22538" name="Picture 1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620688"/>
            <a:ext cx="3168353" cy="2448272"/>
          </a:xfrm>
          <a:prstGeom prst="rect">
            <a:avLst/>
          </a:prstGeom>
          <a:noFill/>
        </p:spPr>
      </p:pic>
      <p:pic>
        <p:nvPicPr>
          <p:cNvPr id="22540" name="Picture 12" descr="http://mw2.google.com/mw-panoramio/photos/medium/39923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3048000" cy="2286001"/>
          </a:xfrm>
          <a:prstGeom prst="rect">
            <a:avLst/>
          </a:prstGeom>
          <a:noFill/>
        </p:spPr>
      </p:pic>
      <p:pic>
        <p:nvPicPr>
          <p:cNvPr id="22542" name="Picture 1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05064"/>
            <a:ext cx="2675384" cy="2051299"/>
          </a:xfrm>
          <a:prstGeom prst="rect">
            <a:avLst/>
          </a:prstGeom>
          <a:noFill/>
        </p:spPr>
      </p:pic>
      <p:pic>
        <p:nvPicPr>
          <p:cNvPr id="22544" name="Picture 16" descr="http://t0.gstatic.com/images?q=tbn:ANd9GcQ4ouAjjHJBYnvcXbSydVCN0Yt1JeAbt1kq1jOLMzaUZfNWOgz0PEHA9eU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149080"/>
            <a:ext cx="2466975" cy="1847851"/>
          </a:xfrm>
          <a:prstGeom prst="rect">
            <a:avLst/>
          </a:prstGeom>
          <a:noFill/>
        </p:spPr>
      </p:pic>
      <p:sp>
        <p:nvSpPr>
          <p:cNvPr id="14" name="Полилиния 13"/>
          <p:cNvSpPr/>
          <p:nvPr/>
        </p:nvSpPr>
        <p:spPr>
          <a:xfrm>
            <a:off x="4825388" y="1509311"/>
            <a:ext cx="1388125" cy="1756870"/>
          </a:xfrm>
          <a:custGeom>
            <a:avLst/>
            <a:gdLst>
              <a:gd name="connsiteX0" fmla="*/ 991518 w 1388125"/>
              <a:gd name="connsiteY0" fmla="*/ 341523 h 1756870"/>
              <a:gd name="connsiteX1" fmla="*/ 1068636 w 1388125"/>
              <a:gd name="connsiteY1" fmla="*/ 363556 h 1756870"/>
              <a:gd name="connsiteX2" fmla="*/ 1134737 w 1388125"/>
              <a:gd name="connsiteY2" fmla="*/ 407624 h 1756870"/>
              <a:gd name="connsiteX3" fmla="*/ 1178805 w 1388125"/>
              <a:gd name="connsiteY3" fmla="*/ 473725 h 1756870"/>
              <a:gd name="connsiteX4" fmla="*/ 1200839 w 1388125"/>
              <a:gd name="connsiteY4" fmla="*/ 506776 h 1756870"/>
              <a:gd name="connsiteX5" fmla="*/ 1255923 w 1388125"/>
              <a:gd name="connsiteY5" fmla="*/ 583894 h 1756870"/>
              <a:gd name="connsiteX6" fmla="*/ 1266940 w 1388125"/>
              <a:gd name="connsiteY6" fmla="*/ 616944 h 1756870"/>
              <a:gd name="connsiteX7" fmla="*/ 1277957 w 1388125"/>
              <a:gd name="connsiteY7" fmla="*/ 661012 h 1756870"/>
              <a:gd name="connsiteX8" fmla="*/ 1299990 w 1388125"/>
              <a:gd name="connsiteY8" fmla="*/ 694062 h 1756870"/>
              <a:gd name="connsiteX9" fmla="*/ 1311007 w 1388125"/>
              <a:gd name="connsiteY9" fmla="*/ 738130 h 1756870"/>
              <a:gd name="connsiteX10" fmla="*/ 1333041 w 1388125"/>
              <a:gd name="connsiteY10" fmla="*/ 837282 h 1756870"/>
              <a:gd name="connsiteX11" fmla="*/ 1355075 w 1388125"/>
              <a:gd name="connsiteY11" fmla="*/ 903383 h 1756870"/>
              <a:gd name="connsiteX12" fmla="*/ 1366092 w 1388125"/>
              <a:gd name="connsiteY12" fmla="*/ 936434 h 1756870"/>
              <a:gd name="connsiteX13" fmla="*/ 1388125 w 1388125"/>
              <a:gd name="connsiteY13" fmla="*/ 1035585 h 1756870"/>
              <a:gd name="connsiteX14" fmla="*/ 1366092 w 1388125"/>
              <a:gd name="connsiteY14" fmla="*/ 1333041 h 1756870"/>
              <a:gd name="connsiteX15" fmla="*/ 1344058 w 1388125"/>
              <a:gd name="connsiteY15" fmla="*/ 1399142 h 1756870"/>
              <a:gd name="connsiteX16" fmla="*/ 1333041 w 1388125"/>
              <a:gd name="connsiteY16" fmla="*/ 1432193 h 1756870"/>
              <a:gd name="connsiteX17" fmla="*/ 1322024 w 1388125"/>
              <a:gd name="connsiteY17" fmla="*/ 1465243 h 1756870"/>
              <a:gd name="connsiteX18" fmla="*/ 1311007 w 1388125"/>
              <a:gd name="connsiteY18" fmla="*/ 1531344 h 1756870"/>
              <a:gd name="connsiteX19" fmla="*/ 1277957 w 1388125"/>
              <a:gd name="connsiteY19" fmla="*/ 1608462 h 1756870"/>
              <a:gd name="connsiteX20" fmla="*/ 1233889 w 1388125"/>
              <a:gd name="connsiteY20" fmla="*/ 1674564 h 1756870"/>
              <a:gd name="connsiteX21" fmla="*/ 1222872 w 1388125"/>
              <a:gd name="connsiteY21" fmla="*/ 1707614 h 1756870"/>
              <a:gd name="connsiteX22" fmla="*/ 1156771 w 1388125"/>
              <a:gd name="connsiteY22" fmla="*/ 1751682 h 1756870"/>
              <a:gd name="connsiteX23" fmla="*/ 826265 w 1388125"/>
              <a:gd name="connsiteY23" fmla="*/ 1729648 h 1756870"/>
              <a:gd name="connsiteX24" fmla="*/ 727113 w 1388125"/>
              <a:gd name="connsiteY24" fmla="*/ 1685581 h 1756870"/>
              <a:gd name="connsiteX25" fmla="*/ 661012 w 1388125"/>
              <a:gd name="connsiteY25" fmla="*/ 1663547 h 1756870"/>
              <a:gd name="connsiteX26" fmla="*/ 627961 w 1388125"/>
              <a:gd name="connsiteY26" fmla="*/ 1652530 h 1756870"/>
              <a:gd name="connsiteX27" fmla="*/ 594911 w 1388125"/>
              <a:gd name="connsiteY27" fmla="*/ 1630496 h 1756870"/>
              <a:gd name="connsiteX28" fmla="*/ 561860 w 1388125"/>
              <a:gd name="connsiteY28" fmla="*/ 1597446 h 1756870"/>
              <a:gd name="connsiteX29" fmla="*/ 517793 w 1388125"/>
              <a:gd name="connsiteY29" fmla="*/ 1575412 h 1756870"/>
              <a:gd name="connsiteX30" fmla="*/ 451692 w 1388125"/>
              <a:gd name="connsiteY30" fmla="*/ 1531344 h 1756870"/>
              <a:gd name="connsiteX31" fmla="*/ 352540 w 1388125"/>
              <a:gd name="connsiteY31" fmla="*/ 1465243 h 1756870"/>
              <a:gd name="connsiteX32" fmla="*/ 253388 w 1388125"/>
              <a:gd name="connsiteY32" fmla="*/ 1377108 h 1756870"/>
              <a:gd name="connsiteX33" fmla="*/ 220337 w 1388125"/>
              <a:gd name="connsiteY33" fmla="*/ 1344058 h 1756870"/>
              <a:gd name="connsiteX34" fmla="*/ 209320 w 1388125"/>
              <a:gd name="connsiteY34" fmla="*/ 1311007 h 1756870"/>
              <a:gd name="connsiteX35" fmla="*/ 154236 w 1388125"/>
              <a:gd name="connsiteY35" fmla="*/ 1244906 h 1756870"/>
              <a:gd name="connsiteX36" fmla="*/ 132202 w 1388125"/>
              <a:gd name="connsiteY36" fmla="*/ 1200838 h 1756870"/>
              <a:gd name="connsiteX37" fmla="*/ 121185 w 1388125"/>
              <a:gd name="connsiteY37" fmla="*/ 1156771 h 1756870"/>
              <a:gd name="connsiteX38" fmla="*/ 88135 w 1388125"/>
              <a:gd name="connsiteY38" fmla="*/ 1123720 h 1756870"/>
              <a:gd name="connsiteX39" fmla="*/ 55084 w 1388125"/>
              <a:gd name="connsiteY39" fmla="*/ 1057619 h 1756870"/>
              <a:gd name="connsiteX40" fmla="*/ 44067 w 1388125"/>
              <a:gd name="connsiteY40" fmla="*/ 1013552 h 1756870"/>
              <a:gd name="connsiteX41" fmla="*/ 33051 w 1388125"/>
              <a:gd name="connsiteY41" fmla="*/ 980501 h 1756870"/>
              <a:gd name="connsiteX42" fmla="*/ 0 w 1388125"/>
              <a:gd name="connsiteY42" fmla="*/ 804231 h 1756870"/>
              <a:gd name="connsiteX43" fmla="*/ 11017 w 1388125"/>
              <a:gd name="connsiteY43" fmla="*/ 451691 h 1756870"/>
              <a:gd name="connsiteX44" fmla="*/ 33051 w 1388125"/>
              <a:gd name="connsiteY44" fmla="*/ 385590 h 1756870"/>
              <a:gd name="connsiteX45" fmla="*/ 88135 w 1388125"/>
              <a:gd name="connsiteY45" fmla="*/ 286438 h 1756870"/>
              <a:gd name="connsiteX46" fmla="*/ 154236 w 1388125"/>
              <a:gd name="connsiteY46" fmla="*/ 187287 h 1756870"/>
              <a:gd name="connsiteX47" fmla="*/ 176270 w 1388125"/>
              <a:gd name="connsiteY47" fmla="*/ 154236 h 1756870"/>
              <a:gd name="connsiteX48" fmla="*/ 275422 w 1388125"/>
              <a:gd name="connsiteY48" fmla="*/ 77118 h 1756870"/>
              <a:gd name="connsiteX49" fmla="*/ 308472 w 1388125"/>
              <a:gd name="connsiteY49" fmla="*/ 55084 h 1756870"/>
              <a:gd name="connsiteX50" fmla="*/ 407624 w 1388125"/>
              <a:gd name="connsiteY50" fmla="*/ 11017 h 1756870"/>
              <a:gd name="connsiteX51" fmla="*/ 495759 w 1388125"/>
              <a:gd name="connsiteY51" fmla="*/ 0 h 1756870"/>
              <a:gd name="connsiteX52" fmla="*/ 749147 w 1388125"/>
              <a:gd name="connsiteY52" fmla="*/ 11017 h 1756870"/>
              <a:gd name="connsiteX53" fmla="*/ 848299 w 1388125"/>
              <a:gd name="connsiteY53" fmla="*/ 66101 h 1756870"/>
              <a:gd name="connsiteX54" fmla="*/ 881349 w 1388125"/>
              <a:gd name="connsiteY54" fmla="*/ 77118 h 1756870"/>
              <a:gd name="connsiteX55" fmla="*/ 980501 w 1388125"/>
              <a:gd name="connsiteY55" fmla="*/ 132202 h 1756870"/>
              <a:gd name="connsiteX56" fmla="*/ 1013552 w 1388125"/>
              <a:gd name="connsiteY56" fmla="*/ 165253 h 1756870"/>
              <a:gd name="connsiteX57" fmla="*/ 1112704 w 1388125"/>
              <a:gd name="connsiteY57" fmla="*/ 242371 h 1756870"/>
              <a:gd name="connsiteX58" fmla="*/ 1156771 w 1388125"/>
              <a:gd name="connsiteY58" fmla="*/ 308472 h 1756870"/>
              <a:gd name="connsiteX59" fmla="*/ 1178805 w 1388125"/>
              <a:gd name="connsiteY59" fmla="*/ 352540 h 1756870"/>
              <a:gd name="connsiteX60" fmla="*/ 1222872 w 1388125"/>
              <a:gd name="connsiteY60" fmla="*/ 418641 h 1756870"/>
              <a:gd name="connsiteX61" fmla="*/ 1244906 w 1388125"/>
              <a:gd name="connsiteY61" fmla="*/ 484742 h 1756870"/>
              <a:gd name="connsiteX62" fmla="*/ 1255923 w 1388125"/>
              <a:gd name="connsiteY62" fmla="*/ 517793 h 1756870"/>
              <a:gd name="connsiteX63" fmla="*/ 1277957 w 1388125"/>
              <a:gd name="connsiteY63" fmla="*/ 550843 h 1756870"/>
              <a:gd name="connsiteX64" fmla="*/ 1288973 w 1388125"/>
              <a:gd name="connsiteY64" fmla="*/ 638978 h 1756870"/>
              <a:gd name="connsiteX65" fmla="*/ 1299990 w 1388125"/>
              <a:gd name="connsiteY65" fmla="*/ 925417 h 175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88125" h="1756870">
                <a:moveTo>
                  <a:pt x="991518" y="341523"/>
                </a:moveTo>
                <a:cubicBezTo>
                  <a:pt x="1001884" y="344114"/>
                  <a:pt x="1055710" y="356375"/>
                  <a:pt x="1068636" y="363556"/>
                </a:cubicBezTo>
                <a:cubicBezTo>
                  <a:pt x="1091785" y="376416"/>
                  <a:pt x="1134737" y="407624"/>
                  <a:pt x="1134737" y="407624"/>
                </a:cubicBezTo>
                <a:lnTo>
                  <a:pt x="1178805" y="473725"/>
                </a:lnTo>
                <a:cubicBezTo>
                  <a:pt x="1186150" y="484742"/>
                  <a:pt x="1194918" y="494933"/>
                  <a:pt x="1200839" y="506776"/>
                </a:cubicBezTo>
                <a:cubicBezTo>
                  <a:pt x="1229840" y="564779"/>
                  <a:pt x="1211259" y="539230"/>
                  <a:pt x="1255923" y="583894"/>
                </a:cubicBezTo>
                <a:cubicBezTo>
                  <a:pt x="1259595" y="594911"/>
                  <a:pt x="1263750" y="605778"/>
                  <a:pt x="1266940" y="616944"/>
                </a:cubicBezTo>
                <a:cubicBezTo>
                  <a:pt x="1271100" y="631503"/>
                  <a:pt x="1271993" y="647095"/>
                  <a:pt x="1277957" y="661012"/>
                </a:cubicBezTo>
                <a:cubicBezTo>
                  <a:pt x="1283173" y="673182"/>
                  <a:pt x="1292646" y="683045"/>
                  <a:pt x="1299990" y="694062"/>
                </a:cubicBezTo>
                <a:cubicBezTo>
                  <a:pt x="1303662" y="708751"/>
                  <a:pt x="1307722" y="723349"/>
                  <a:pt x="1311007" y="738130"/>
                </a:cubicBezTo>
                <a:cubicBezTo>
                  <a:pt x="1319992" y="778562"/>
                  <a:pt x="1321527" y="798902"/>
                  <a:pt x="1333041" y="837282"/>
                </a:cubicBezTo>
                <a:cubicBezTo>
                  <a:pt x="1339715" y="859528"/>
                  <a:pt x="1347730" y="881349"/>
                  <a:pt x="1355075" y="903383"/>
                </a:cubicBezTo>
                <a:cubicBezTo>
                  <a:pt x="1358747" y="914400"/>
                  <a:pt x="1363276" y="925168"/>
                  <a:pt x="1366092" y="936434"/>
                </a:cubicBezTo>
                <a:cubicBezTo>
                  <a:pt x="1381649" y="998667"/>
                  <a:pt x="1374139" y="965654"/>
                  <a:pt x="1388125" y="1035585"/>
                </a:cubicBezTo>
                <a:cubicBezTo>
                  <a:pt x="1386136" y="1075362"/>
                  <a:pt x="1383861" y="1256040"/>
                  <a:pt x="1366092" y="1333041"/>
                </a:cubicBezTo>
                <a:cubicBezTo>
                  <a:pt x="1360870" y="1355672"/>
                  <a:pt x="1351403" y="1377108"/>
                  <a:pt x="1344058" y="1399142"/>
                </a:cubicBezTo>
                <a:lnTo>
                  <a:pt x="1333041" y="1432193"/>
                </a:lnTo>
                <a:lnTo>
                  <a:pt x="1322024" y="1465243"/>
                </a:lnTo>
                <a:cubicBezTo>
                  <a:pt x="1318352" y="1487277"/>
                  <a:pt x="1315853" y="1509538"/>
                  <a:pt x="1311007" y="1531344"/>
                </a:cubicBezTo>
                <a:cubicBezTo>
                  <a:pt x="1305644" y="1555478"/>
                  <a:pt x="1289844" y="1588651"/>
                  <a:pt x="1277957" y="1608462"/>
                </a:cubicBezTo>
                <a:cubicBezTo>
                  <a:pt x="1264332" y="1631170"/>
                  <a:pt x="1242263" y="1649441"/>
                  <a:pt x="1233889" y="1674564"/>
                </a:cubicBezTo>
                <a:cubicBezTo>
                  <a:pt x="1230217" y="1685581"/>
                  <a:pt x="1231083" y="1699403"/>
                  <a:pt x="1222872" y="1707614"/>
                </a:cubicBezTo>
                <a:cubicBezTo>
                  <a:pt x="1204147" y="1726339"/>
                  <a:pt x="1156771" y="1751682"/>
                  <a:pt x="1156771" y="1751682"/>
                </a:cubicBezTo>
                <a:cubicBezTo>
                  <a:pt x="1085256" y="1748821"/>
                  <a:pt x="926077" y="1756870"/>
                  <a:pt x="826265" y="1729648"/>
                </a:cubicBezTo>
                <a:cubicBezTo>
                  <a:pt x="656479" y="1683342"/>
                  <a:pt x="831438" y="1731947"/>
                  <a:pt x="727113" y="1685581"/>
                </a:cubicBezTo>
                <a:cubicBezTo>
                  <a:pt x="705889" y="1676148"/>
                  <a:pt x="683046" y="1670892"/>
                  <a:pt x="661012" y="1663547"/>
                </a:cubicBezTo>
                <a:lnTo>
                  <a:pt x="627961" y="1652530"/>
                </a:lnTo>
                <a:cubicBezTo>
                  <a:pt x="616944" y="1645185"/>
                  <a:pt x="605083" y="1638972"/>
                  <a:pt x="594911" y="1630496"/>
                </a:cubicBezTo>
                <a:cubicBezTo>
                  <a:pt x="582942" y="1620522"/>
                  <a:pt x="574538" y="1606502"/>
                  <a:pt x="561860" y="1597446"/>
                </a:cubicBezTo>
                <a:cubicBezTo>
                  <a:pt x="548496" y="1587900"/>
                  <a:pt x="531875" y="1583862"/>
                  <a:pt x="517793" y="1575412"/>
                </a:cubicBezTo>
                <a:cubicBezTo>
                  <a:pt x="495086" y="1561787"/>
                  <a:pt x="473726" y="1546033"/>
                  <a:pt x="451692" y="1531344"/>
                </a:cubicBezTo>
                <a:lnTo>
                  <a:pt x="352540" y="1465243"/>
                </a:lnTo>
                <a:cubicBezTo>
                  <a:pt x="293559" y="1425922"/>
                  <a:pt x="328858" y="1452577"/>
                  <a:pt x="253388" y="1377108"/>
                </a:cubicBezTo>
                <a:lnTo>
                  <a:pt x="220337" y="1344058"/>
                </a:lnTo>
                <a:cubicBezTo>
                  <a:pt x="216665" y="1333041"/>
                  <a:pt x="214513" y="1321394"/>
                  <a:pt x="209320" y="1311007"/>
                </a:cubicBezTo>
                <a:cubicBezTo>
                  <a:pt x="193981" y="1280328"/>
                  <a:pt x="178604" y="1269273"/>
                  <a:pt x="154236" y="1244906"/>
                </a:cubicBezTo>
                <a:cubicBezTo>
                  <a:pt x="146891" y="1230217"/>
                  <a:pt x="137969" y="1216215"/>
                  <a:pt x="132202" y="1200838"/>
                </a:cubicBezTo>
                <a:cubicBezTo>
                  <a:pt x="126886" y="1186661"/>
                  <a:pt x="128697" y="1169917"/>
                  <a:pt x="121185" y="1156771"/>
                </a:cubicBezTo>
                <a:cubicBezTo>
                  <a:pt x="113455" y="1143244"/>
                  <a:pt x="99152" y="1134737"/>
                  <a:pt x="88135" y="1123720"/>
                </a:cubicBezTo>
                <a:cubicBezTo>
                  <a:pt x="41712" y="984454"/>
                  <a:pt x="119156" y="1207118"/>
                  <a:pt x="55084" y="1057619"/>
                </a:cubicBezTo>
                <a:cubicBezTo>
                  <a:pt x="49120" y="1043702"/>
                  <a:pt x="48226" y="1028111"/>
                  <a:pt x="44067" y="1013552"/>
                </a:cubicBezTo>
                <a:cubicBezTo>
                  <a:pt x="40877" y="1002386"/>
                  <a:pt x="35662" y="991816"/>
                  <a:pt x="33051" y="980501"/>
                </a:cubicBezTo>
                <a:cubicBezTo>
                  <a:pt x="17201" y="911816"/>
                  <a:pt x="10872" y="869464"/>
                  <a:pt x="0" y="804231"/>
                </a:cubicBezTo>
                <a:cubicBezTo>
                  <a:pt x="3672" y="686718"/>
                  <a:pt x="1764" y="568897"/>
                  <a:pt x="11017" y="451691"/>
                </a:cubicBezTo>
                <a:cubicBezTo>
                  <a:pt x="12845" y="428537"/>
                  <a:pt x="25707" y="407624"/>
                  <a:pt x="33051" y="385590"/>
                </a:cubicBezTo>
                <a:cubicBezTo>
                  <a:pt x="52442" y="327415"/>
                  <a:pt x="37622" y="362207"/>
                  <a:pt x="88135" y="286438"/>
                </a:cubicBezTo>
                <a:lnTo>
                  <a:pt x="154236" y="187287"/>
                </a:lnTo>
                <a:cubicBezTo>
                  <a:pt x="161581" y="176270"/>
                  <a:pt x="166907" y="163599"/>
                  <a:pt x="176270" y="154236"/>
                </a:cubicBezTo>
                <a:cubicBezTo>
                  <a:pt x="228047" y="102458"/>
                  <a:pt x="196354" y="129830"/>
                  <a:pt x="275422" y="77118"/>
                </a:cubicBezTo>
                <a:lnTo>
                  <a:pt x="308472" y="55084"/>
                </a:lnTo>
                <a:cubicBezTo>
                  <a:pt x="343600" y="31665"/>
                  <a:pt x="359216" y="17068"/>
                  <a:pt x="407624" y="11017"/>
                </a:cubicBezTo>
                <a:lnTo>
                  <a:pt x="495759" y="0"/>
                </a:lnTo>
                <a:cubicBezTo>
                  <a:pt x="580222" y="3672"/>
                  <a:pt x="664854" y="4533"/>
                  <a:pt x="749147" y="11017"/>
                </a:cubicBezTo>
                <a:cubicBezTo>
                  <a:pt x="792338" y="14339"/>
                  <a:pt x="806699" y="52234"/>
                  <a:pt x="848299" y="66101"/>
                </a:cubicBezTo>
                <a:cubicBezTo>
                  <a:pt x="859316" y="69773"/>
                  <a:pt x="871198" y="71478"/>
                  <a:pt x="881349" y="77118"/>
                </a:cubicBezTo>
                <a:cubicBezTo>
                  <a:pt x="994994" y="140254"/>
                  <a:pt x="905717" y="107273"/>
                  <a:pt x="980501" y="132202"/>
                </a:cubicBezTo>
                <a:cubicBezTo>
                  <a:pt x="991518" y="143219"/>
                  <a:pt x="1000588" y="156610"/>
                  <a:pt x="1013552" y="165253"/>
                </a:cubicBezTo>
                <a:cubicBezTo>
                  <a:pt x="1084590" y="212613"/>
                  <a:pt x="1015778" y="96981"/>
                  <a:pt x="1112704" y="242371"/>
                </a:cubicBezTo>
                <a:cubicBezTo>
                  <a:pt x="1127393" y="264405"/>
                  <a:pt x="1144928" y="284787"/>
                  <a:pt x="1156771" y="308472"/>
                </a:cubicBezTo>
                <a:cubicBezTo>
                  <a:pt x="1164116" y="323161"/>
                  <a:pt x="1170355" y="338457"/>
                  <a:pt x="1178805" y="352540"/>
                </a:cubicBezTo>
                <a:cubicBezTo>
                  <a:pt x="1192429" y="375247"/>
                  <a:pt x="1214498" y="393519"/>
                  <a:pt x="1222872" y="418641"/>
                </a:cubicBezTo>
                <a:lnTo>
                  <a:pt x="1244906" y="484742"/>
                </a:lnTo>
                <a:cubicBezTo>
                  <a:pt x="1248578" y="495759"/>
                  <a:pt x="1249481" y="508131"/>
                  <a:pt x="1255923" y="517793"/>
                </a:cubicBezTo>
                <a:lnTo>
                  <a:pt x="1277957" y="550843"/>
                </a:lnTo>
                <a:cubicBezTo>
                  <a:pt x="1281629" y="580221"/>
                  <a:pt x="1287234" y="609422"/>
                  <a:pt x="1288973" y="638978"/>
                </a:cubicBezTo>
                <a:cubicBezTo>
                  <a:pt x="1294584" y="734363"/>
                  <a:pt x="1299990" y="925417"/>
                  <a:pt x="1299990" y="92541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Стьожкові черви (Ціп</a:t>
            </a:r>
            <a:r>
              <a:rPr lang="en-US" sz="3200" dirty="0" smtClean="0"/>
              <a:t>’</a:t>
            </a:r>
            <a:r>
              <a:rPr lang="uk-UA" sz="3200" dirty="0" smtClean="0"/>
              <a:t>яки)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Паразити людини бичачий і свинячий ціп</a:t>
            </a:r>
            <a:r>
              <a:rPr lang="en-US" sz="2800" dirty="0" smtClean="0"/>
              <a:t>’</a:t>
            </a:r>
            <a:r>
              <a:rPr lang="uk-UA" sz="2800" dirty="0" smtClean="0"/>
              <a:t>яки, широкий </a:t>
            </a:r>
            <a:r>
              <a:rPr lang="uk-UA" sz="2800" dirty="0" err="1" smtClean="0"/>
              <a:t>стьожак</a:t>
            </a:r>
            <a:r>
              <a:rPr lang="uk-UA" sz="2800" dirty="0" smtClean="0"/>
              <a:t> і ехінокок</a:t>
            </a:r>
            <a:endParaRPr lang="ru-RU" sz="2800" dirty="0"/>
          </a:p>
        </p:txBody>
      </p:sp>
      <p:pic>
        <p:nvPicPr>
          <p:cNvPr id="23554" name="Picture 2" descr="http://upload.wikimedia.org/wikipedia/ru/3/30/%D0%91%D1%8B%D1%87%D0%B8%D0%B9_%D1%86%D0%B5%D0%BF%D0%B5%D0%BD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3121097" cy="2663336"/>
          </a:xfrm>
          <a:prstGeom prst="rect">
            <a:avLst/>
          </a:prstGeom>
          <a:noFill/>
        </p:spPr>
      </p:pic>
      <p:pic>
        <p:nvPicPr>
          <p:cNvPr id="23556" name="Picture 4" descr="http://4.bp.blogspot.com/-pmDfDm4sj24/T3O5fXqOD2I/AAAAAAAAAFg/ArDf26Cxn2I/s1600/Taenia-soliu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3240361" cy="2526129"/>
          </a:xfrm>
          <a:prstGeom prst="rect">
            <a:avLst/>
          </a:prstGeom>
          <a:noFill/>
        </p:spPr>
      </p:pic>
      <p:pic>
        <p:nvPicPr>
          <p:cNvPr id="23558" name="Picture 6" descr="http://sun-mag.ru/images/parazits/fig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20688"/>
            <a:ext cx="3384376" cy="2679589"/>
          </a:xfrm>
          <a:prstGeom prst="rect">
            <a:avLst/>
          </a:prstGeom>
          <a:noFill/>
        </p:spPr>
      </p:pic>
      <p:pic>
        <p:nvPicPr>
          <p:cNvPr id="23560" name="Picture 8" descr="http://img1.1tv.ru/imgsize480x360/PR20111025010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347864" cy="2510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Стьожкові черви (Ціп</a:t>
            </a:r>
            <a:r>
              <a:rPr lang="en-US" sz="3200" dirty="0" smtClean="0"/>
              <a:t>’</a:t>
            </a:r>
            <a:r>
              <a:rPr lang="uk-UA" sz="3200" dirty="0" smtClean="0"/>
              <a:t>яки)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Безпечні для людини паразити риби </a:t>
            </a:r>
            <a:r>
              <a:rPr lang="uk-UA" sz="2800" dirty="0" err="1" smtClean="0"/>
              <a:t>лігула</a:t>
            </a:r>
            <a:r>
              <a:rPr lang="uk-UA" sz="2800" dirty="0" smtClean="0"/>
              <a:t> і ремінець звичайний</a:t>
            </a:r>
            <a:endParaRPr lang="ru-RU" sz="2800" dirty="0"/>
          </a:p>
        </p:txBody>
      </p:sp>
      <p:pic>
        <p:nvPicPr>
          <p:cNvPr id="24580" name="Picture 4" descr="http://nature.sfu-kras.ru/files/nature/%D0%BB%D0%B5%D1%89%20%D0%B8%20%D0%B4%D0%B8%D0%B3%D1%80%D0%B0%D0%BC%D0%BC%D0%B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5144130" cy="3476839"/>
          </a:xfrm>
          <a:prstGeom prst="rect">
            <a:avLst/>
          </a:prstGeom>
          <a:noFill/>
        </p:spPr>
      </p:pic>
      <p:pic>
        <p:nvPicPr>
          <p:cNvPr id="24582" name="Picture 6" descr="Найдено в рыбе. Эпизод 2 – «Лигула в плотве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Стьожкові черви (Ціп</a:t>
            </a:r>
            <a:r>
              <a:rPr lang="en-US" sz="3200" dirty="0" smtClean="0"/>
              <a:t>’</a:t>
            </a:r>
            <a:r>
              <a:rPr lang="uk-UA" sz="3200" dirty="0" smtClean="0"/>
              <a:t>яки)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Відрив </a:t>
            </a:r>
            <a:r>
              <a:rPr lang="uk-UA" sz="2000" dirty="0" err="1" smtClean="0"/>
              <a:t>стробіли</a:t>
            </a:r>
            <a:r>
              <a:rPr lang="uk-UA" sz="2000" dirty="0" smtClean="0"/>
              <a:t> не вбиває самого черва, а тимчасово вкорочує </a:t>
            </a:r>
            <a:endParaRPr lang="ru-RU" sz="2000" dirty="0"/>
          </a:p>
        </p:txBody>
      </p:sp>
      <p:pic>
        <p:nvPicPr>
          <p:cNvPr id="25602" name="Picture 2" descr="http://edu2.tsu.ru/res/1649/text/img/Ris20/Ris2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77139" cy="54520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836712"/>
            <a:ext cx="2286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Головка  несе органи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прикріплення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844824"/>
            <a:ext cx="20496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Шийка забезпечує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ріст і утворення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нових члеників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5373216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Стробіла</a:t>
            </a:r>
            <a:r>
              <a:rPr lang="uk-UA" dirty="0" smtClean="0">
                <a:solidFill>
                  <a:schemeClr val="bg1"/>
                </a:solidFill>
              </a:rPr>
              <a:t> з члеників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Стьожкові черви (Ціп</a:t>
            </a:r>
            <a:r>
              <a:rPr lang="en-US" sz="3200" dirty="0" smtClean="0"/>
              <a:t>’</a:t>
            </a:r>
            <a:r>
              <a:rPr lang="uk-UA" sz="3200" dirty="0" smtClean="0"/>
              <a:t>яки)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Чим далі від шийки, тим старші членики</a:t>
            </a:r>
            <a:endParaRPr lang="ru-RU" sz="2800" dirty="0"/>
          </a:p>
        </p:txBody>
      </p:sp>
      <p:pic>
        <p:nvPicPr>
          <p:cNvPr id="27650" name="Picture 2" descr="http://biology.ru/course/content/chapter5/section3/paragraph2/images/050302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200800" cy="5600622"/>
          </a:xfrm>
          <a:prstGeom prst="rect">
            <a:avLst/>
          </a:prstGeom>
          <a:noFill/>
        </p:spPr>
      </p:pic>
      <p:pic>
        <p:nvPicPr>
          <p:cNvPr id="27652" name="Picture 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48680"/>
            <a:ext cx="936104" cy="2448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08304" y="548680"/>
            <a:ext cx="124617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Гачки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Присоска </a:t>
            </a:r>
          </a:p>
          <a:p>
            <a:endParaRPr lang="uk-UA" dirty="0" smtClean="0"/>
          </a:p>
          <a:p>
            <a:r>
              <a:rPr lang="uk-UA" sz="2400" dirty="0" smtClean="0"/>
              <a:t>Головка</a:t>
            </a:r>
          </a:p>
          <a:p>
            <a:endParaRPr lang="uk-UA" sz="2400" dirty="0" smtClean="0"/>
          </a:p>
          <a:p>
            <a:r>
              <a:rPr lang="uk-UA" sz="2400" dirty="0" smtClean="0"/>
              <a:t>Шийка </a:t>
            </a: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27654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1163216" cy="10705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764704"/>
            <a:ext cx="841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Стінка </a:t>
            </a:r>
          </a:p>
          <a:p>
            <a:r>
              <a:rPr lang="uk-UA" dirty="0" smtClean="0"/>
              <a:t>кишки</a:t>
            </a:r>
            <a:endParaRPr lang="ru-RU" dirty="0"/>
          </a:p>
        </p:txBody>
      </p:sp>
      <p:pic>
        <p:nvPicPr>
          <p:cNvPr id="27656" name="Picture 8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3"/>
            <a:ext cx="1368152" cy="7200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7984" y="3501008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Членики</a:t>
            </a: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228184" y="2348880"/>
            <a:ext cx="108012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8" name="Picture 1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149080"/>
            <a:ext cx="1512168" cy="1944216"/>
          </a:xfrm>
          <a:prstGeom prst="rect">
            <a:avLst/>
          </a:prstGeom>
          <a:noFill/>
        </p:spPr>
      </p:pic>
      <p:pic>
        <p:nvPicPr>
          <p:cNvPr id="27660" name="Picture 12" descr="http://www.medkurs.ru/img-spub/26917_p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080"/>
            <a:ext cx="3016142" cy="195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Стьожкові черви (Ціп</a:t>
            </a:r>
            <a:r>
              <a:rPr lang="en-US" sz="3200" dirty="0" smtClean="0"/>
              <a:t>’</a:t>
            </a:r>
            <a:r>
              <a:rPr lang="uk-UA" sz="3200" dirty="0" smtClean="0"/>
              <a:t>яки)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Органи прикріплення </a:t>
            </a:r>
            <a:endParaRPr lang="ru-RU" sz="2800" dirty="0"/>
          </a:p>
        </p:txBody>
      </p:sp>
      <p:pic>
        <p:nvPicPr>
          <p:cNvPr id="30722" name="Picture 2" descr="pork tapeworm, taenia solium, cysticercosis, monsters inside me, animal 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47964" y="1448780"/>
            <a:ext cx="5400600" cy="3888432"/>
          </a:xfrm>
          <a:prstGeom prst="rect">
            <a:avLst/>
          </a:prstGeom>
          <a:noFill/>
        </p:spPr>
      </p:pic>
      <p:pic>
        <p:nvPicPr>
          <p:cNvPr id="30724" name="Picture 4" descr="http://www.noosfera.org.ua/images/pchTaenia%20soli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59234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Стьожкові черви (Ціп</a:t>
            </a:r>
            <a:r>
              <a:rPr lang="en-US" sz="3200" dirty="0" smtClean="0"/>
              <a:t>’</a:t>
            </a:r>
            <a:r>
              <a:rPr lang="uk-UA" sz="3200" dirty="0" smtClean="0"/>
              <a:t>яки)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Виробляють неймовірну кількість </a:t>
            </a:r>
            <a:r>
              <a:rPr lang="uk-UA" sz="2400" dirty="0" err="1" smtClean="0"/>
              <a:t>самозапліднених</a:t>
            </a:r>
            <a:r>
              <a:rPr lang="uk-UA" sz="2400" dirty="0" smtClean="0"/>
              <a:t> яєць</a:t>
            </a:r>
            <a:endParaRPr lang="ru-RU" sz="2400" dirty="0"/>
          </a:p>
        </p:txBody>
      </p:sp>
      <p:pic>
        <p:nvPicPr>
          <p:cNvPr id="28674" name="Picture 2" descr="http://festival.1september.ru/articles/415272/Image9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5" y="764704"/>
            <a:ext cx="8817123" cy="4680520"/>
          </a:xfrm>
          <a:prstGeom prst="rect">
            <a:avLst/>
          </a:prstGeom>
          <a:noFill/>
        </p:spPr>
      </p:pic>
      <p:pic>
        <p:nvPicPr>
          <p:cNvPr id="28678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8964488" cy="7200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725144"/>
            <a:ext cx="25598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Молодий </a:t>
            </a:r>
          </a:p>
          <a:p>
            <a:pPr algn="ctr"/>
            <a:r>
              <a:rPr lang="uk-UA" sz="2400" dirty="0" smtClean="0"/>
              <a:t>гермафродитний  </a:t>
            </a:r>
          </a:p>
          <a:p>
            <a:pPr algn="ctr"/>
            <a:r>
              <a:rPr lang="uk-UA" sz="2400" dirty="0" smtClean="0"/>
              <a:t>членик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4725144"/>
            <a:ext cx="20512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Зрілий </a:t>
            </a:r>
          </a:p>
          <a:p>
            <a:pPr algn="ctr"/>
            <a:r>
              <a:rPr lang="uk-UA" sz="2400" dirty="0" smtClean="0"/>
              <a:t>одностатевий </a:t>
            </a:r>
          </a:p>
          <a:p>
            <a:pPr algn="ctr"/>
            <a:r>
              <a:rPr lang="uk-UA" sz="2400" dirty="0" smtClean="0"/>
              <a:t>членик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484784"/>
            <a:ext cx="1748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Матка з яйцями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2564904"/>
            <a:ext cx="1619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Статевий отвір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stCxn id="9" idx="3"/>
          </p:cNvCxnSpPr>
          <p:nvPr/>
        </p:nvCxnSpPr>
        <p:spPr>
          <a:xfrm>
            <a:off x="5744235" y="1669450"/>
            <a:ext cx="1420053" cy="103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771800" y="980728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Сім</a:t>
            </a:r>
            <a:r>
              <a:rPr lang="en-US" dirty="0" smtClean="0"/>
              <a:t>’</a:t>
            </a:r>
            <a:r>
              <a:rPr lang="uk-UA" dirty="0" err="1" smtClean="0"/>
              <a:t>яники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2492896"/>
            <a:ext cx="849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Матка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42900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Яєчники 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2267744" y="1196752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" idx="1"/>
          </p:cNvCxnSpPr>
          <p:nvPr/>
        </p:nvCxnSpPr>
        <p:spPr>
          <a:xfrm flipH="1">
            <a:off x="1835696" y="2677562"/>
            <a:ext cx="1296144" cy="1033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2123728" y="3501008"/>
            <a:ext cx="108012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0" name="Picture 8" descr="Свиной цепень. Яйца.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93096"/>
            <a:ext cx="1800200" cy="18002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779912" y="4653136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Яйця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Стьожкові черви (Ціп</a:t>
            </a:r>
            <a:r>
              <a:rPr lang="en-US" sz="3200" dirty="0" smtClean="0"/>
              <a:t>’</a:t>
            </a:r>
            <a:r>
              <a:rPr lang="uk-UA" sz="3200" dirty="0" smtClean="0"/>
              <a:t>яки)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Травної і кровоносної систем немає. </a:t>
            </a:r>
            <a:r>
              <a:rPr lang="uk-UA" sz="2800" u="sng" dirty="0" smtClean="0"/>
              <a:t>Не дихає</a:t>
            </a:r>
            <a:endParaRPr lang="ru-RU" sz="2800" u="sng" dirty="0"/>
          </a:p>
        </p:txBody>
      </p:sp>
      <p:pic>
        <p:nvPicPr>
          <p:cNvPr id="26626" name="Picture 2" descr="http://www.zepper.ru/parazit/img/cest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35462" cy="5001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365104"/>
            <a:ext cx="6355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Кутикула захищає черва від перетравлювання,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але пропускає поживні речовини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924944"/>
            <a:ext cx="333565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Видільна система розвинена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98072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Нервова система розвинена слабко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628800"/>
            <a:ext cx="220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Органів чуттів немає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Стьожкові черви (Ціп</a:t>
            </a:r>
            <a:r>
              <a:rPr lang="en-US" sz="3200" dirty="0" smtClean="0"/>
              <a:t>’</a:t>
            </a:r>
            <a:r>
              <a:rPr lang="uk-UA" sz="3200" dirty="0" smtClean="0"/>
              <a:t>яки)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Життєвий цикл свинячого ціп</a:t>
            </a:r>
            <a:r>
              <a:rPr lang="en-US" sz="2800" dirty="0" smtClean="0"/>
              <a:t>’</a:t>
            </a:r>
            <a:r>
              <a:rPr lang="uk-UA" sz="2800" dirty="0" smtClean="0"/>
              <a:t>яка</a:t>
            </a:r>
            <a:endParaRPr lang="ru-RU" sz="2800" dirty="0"/>
          </a:p>
        </p:txBody>
      </p:sp>
      <p:pic>
        <p:nvPicPr>
          <p:cNvPr id="29698" name="Picture 2" descr="http://naturalhealthtechniques.com/wp-content/uploads/2011/03/Parasite_Taenia-Solium-life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726" y="620688"/>
            <a:ext cx="7066666" cy="5544616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589240"/>
            <a:ext cx="589694" cy="338676"/>
          </a:xfrm>
          <a:prstGeom prst="rect">
            <a:avLst/>
          </a:prstGeom>
          <a:noFill/>
        </p:spPr>
      </p:pic>
      <p:pic>
        <p:nvPicPr>
          <p:cNvPr id="29702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08678">
            <a:off x="4347310" y="5492022"/>
            <a:ext cx="651530" cy="7718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39952" y="5589240"/>
            <a:ext cx="90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u="sng" dirty="0" smtClean="0"/>
              <a:t>Яйце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20516" y="4941168"/>
            <a:ext cx="1404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/>
              <a:t>Проміжний </a:t>
            </a:r>
          </a:p>
          <a:p>
            <a:pPr algn="ctr"/>
            <a:r>
              <a:rPr lang="uk-UA" b="1" dirty="0" smtClean="0"/>
              <a:t>хазяїн</a:t>
            </a:r>
            <a:endParaRPr lang="ru-RU" b="1" dirty="0"/>
          </a:p>
        </p:txBody>
      </p:sp>
      <p:pic>
        <p:nvPicPr>
          <p:cNvPr id="29704" name="Picture 8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21088"/>
            <a:ext cx="1008112" cy="50405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3933056"/>
            <a:ext cx="14764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u="sng" dirty="0" smtClean="0"/>
              <a:t>Личинки</a:t>
            </a:r>
          </a:p>
          <a:p>
            <a:r>
              <a:rPr lang="uk-UA" dirty="0" smtClean="0"/>
              <a:t>з гачками </a:t>
            </a:r>
          </a:p>
          <a:p>
            <a:r>
              <a:rPr lang="uk-UA" dirty="0" smtClean="0"/>
              <a:t>з кишечника </a:t>
            </a:r>
          </a:p>
          <a:p>
            <a:r>
              <a:rPr lang="uk-UA" dirty="0" smtClean="0"/>
              <a:t>проникають </a:t>
            </a:r>
          </a:p>
          <a:p>
            <a:r>
              <a:rPr lang="uk-UA" dirty="0" smtClean="0"/>
              <a:t>у кров</a:t>
            </a:r>
            <a:endParaRPr lang="ru-RU" dirty="0"/>
          </a:p>
        </p:txBody>
      </p:sp>
      <p:pic>
        <p:nvPicPr>
          <p:cNvPr id="29706" name="Picture 1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2147">
            <a:off x="1726007" y="3499283"/>
            <a:ext cx="1523256" cy="50405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1988840"/>
            <a:ext cx="1890902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У м</a:t>
            </a:r>
            <a:r>
              <a:rPr lang="en-US" dirty="0" smtClean="0"/>
              <a:t>’</a:t>
            </a:r>
            <a:r>
              <a:rPr lang="uk-UA" dirty="0" smtClean="0"/>
              <a:t>язах </a:t>
            </a:r>
          </a:p>
          <a:p>
            <a:r>
              <a:rPr lang="uk-UA" dirty="0" smtClean="0"/>
              <a:t>або печінці </a:t>
            </a:r>
          </a:p>
          <a:p>
            <a:r>
              <a:rPr lang="uk-UA" dirty="0" smtClean="0"/>
              <a:t>перетворюються </a:t>
            </a:r>
          </a:p>
          <a:p>
            <a:r>
              <a:rPr lang="uk-UA" dirty="0" smtClean="0"/>
              <a:t>на </a:t>
            </a:r>
            <a:r>
              <a:rPr lang="uk-UA" sz="2400" u="sng" dirty="0" smtClean="0"/>
              <a:t>фіну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55679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62068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Погано </a:t>
            </a:r>
          </a:p>
          <a:p>
            <a:r>
              <a:rPr lang="uk-UA" dirty="0" smtClean="0"/>
              <a:t>прожарене </a:t>
            </a:r>
          </a:p>
          <a:p>
            <a:r>
              <a:rPr lang="uk-UA" dirty="0" smtClean="0"/>
              <a:t>м</a:t>
            </a:r>
            <a:r>
              <a:rPr lang="en-US" dirty="0" smtClean="0"/>
              <a:t>’</a:t>
            </a:r>
            <a:r>
              <a:rPr lang="uk-UA" dirty="0" smtClean="0"/>
              <a:t>ясо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692696"/>
            <a:ext cx="201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Остаточний хазяїн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3501008"/>
            <a:ext cx="1389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Головка і шийка</a:t>
            </a:r>
            <a:endParaRPr lang="ru-RU" sz="1400" dirty="0"/>
          </a:p>
        </p:txBody>
      </p:sp>
      <p:pic>
        <p:nvPicPr>
          <p:cNvPr id="29708" name="Picture 1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279">
            <a:off x="6660232" y="3501008"/>
            <a:ext cx="659160" cy="68314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012160" y="3212976"/>
            <a:ext cx="1497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У кишечнику </a:t>
            </a:r>
          </a:p>
          <a:p>
            <a:r>
              <a:rPr lang="uk-UA" dirty="0" smtClean="0"/>
              <a:t>фіна </a:t>
            </a:r>
          </a:p>
          <a:p>
            <a:r>
              <a:rPr lang="uk-UA" dirty="0" smtClean="0"/>
              <a:t>вивертається</a:t>
            </a:r>
            <a:endParaRPr lang="ru-RU" dirty="0"/>
          </a:p>
        </p:txBody>
      </p:sp>
      <p:pic>
        <p:nvPicPr>
          <p:cNvPr id="29710" name="Picture 1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64905"/>
            <a:ext cx="792088" cy="432048"/>
          </a:xfrm>
          <a:prstGeom prst="rect">
            <a:avLst/>
          </a:prstGeom>
          <a:noFill/>
        </p:spPr>
      </p:pic>
      <p:pic>
        <p:nvPicPr>
          <p:cNvPr id="29712" name="Picture 1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7"/>
            <a:ext cx="936104" cy="43204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203848" y="2564904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dirty="0" smtClean="0"/>
              <a:t>Личинки </a:t>
            </a:r>
          </a:p>
          <a:p>
            <a:pPr algn="ctr"/>
            <a:r>
              <a:rPr lang="uk-UA" sz="1200" dirty="0" smtClean="0"/>
              <a:t>в мозку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36096" y="2924944"/>
            <a:ext cx="1292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 smtClean="0"/>
              <a:t>Личинки в мозку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Не їсти сирого сала і </a:t>
            </a:r>
            <a:r>
              <a:rPr lang="uk-UA" sz="2800" dirty="0" err="1" smtClean="0"/>
              <a:t>непросмаженого</a:t>
            </a:r>
            <a:r>
              <a:rPr lang="uk-UA" sz="2800" dirty="0" smtClean="0"/>
              <a:t> м</a:t>
            </a:r>
            <a:r>
              <a:rPr lang="en-US" sz="2800" dirty="0" smtClean="0"/>
              <a:t>’</a:t>
            </a:r>
            <a:r>
              <a:rPr lang="uk-UA" sz="2800" dirty="0" smtClean="0"/>
              <a:t>яса</a:t>
            </a:r>
            <a:endParaRPr lang="ru-RU" sz="2800" dirty="0"/>
          </a:p>
        </p:txBody>
      </p:sp>
      <p:pic>
        <p:nvPicPr>
          <p:cNvPr id="31748" name="Picture 4" descr="http://cook.rutxt.ru/files/1607/original/img_0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431" y="3212976"/>
            <a:ext cx="4497050" cy="2999497"/>
          </a:xfrm>
          <a:prstGeom prst="rect">
            <a:avLst/>
          </a:prstGeom>
          <a:noFill/>
        </p:spPr>
      </p:pic>
      <p:pic>
        <p:nvPicPr>
          <p:cNvPr id="31750" name="Picture 6" descr="http://static2.aif.ru/public/article/medium/322/0a3c2b2b0922d062bea48a0172f8025f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4680520" cy="3528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Війчасті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Переважно вільноживучі водні хижаки</a:t>
            </a:r>
            <a:endParaRPr lang="ru-RU" sz="2800" dirty="0"/>
          </a:p>
        </p:txBody>
      </p:sp>
      <p:pic>
        <p:nvPicPr>
          <p:cNvPr id="1026" name="Picture 2" descr="Турбеллярии (ресничные черв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930044" cy="2952327"/>
          </a:xfrm>
          <a:prstGeom prst="rect">
            <a:avLst/>
          </a:prstGeom>
          <a:noFill/>
        </p:spPr>
      </p:pic>
      <p:pic>
        <p:nvPicPr>
          <p:cNvPr id="1028" name="Picture 4" descr="Турбеллярии (ресничные черви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4752528" cy="2450193"/>
          </a:xfrm>
          <a:prstGeom prst="rect">
            <a:avLst/>
          </a:prstGeom>
          <a:noFill/>
        </p:spPr>
      </p:pic>
      <p:pic>
        <p:nvPicPr>
          <p:cNvPr id="1030" name="Picture 6" descr="Турбеллярии (ресничные черви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8"/>
            <a:ext cx="4032448" cy="2952328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TuP6Fp0SJrnV0G25Qqxbi8c9ZPt14fGjX2dPSxZ6fEySY2asxOgg6X2E5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17032"/>
            <a:ext cx="328118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Вживати перевірені санітарними службами м</a:t>
            </a:r>
            <a:r>
              <a:rPr lang="en-US" sz="2400" dirty="0" smtClean="0"/>
              <a:t>’</a:t>
            </a:r>
            <a:r>
              <a:rPr lang="uk-UA" sz="2400" dirty="0" smtClean="0"/>
              <a:t>ясні продукти</a:t>
            </a:r>
            <a:endParaRPr lang="ru-RU" sz="2400" dirty="0"/>
          </a:p>
        </p:txBody>
      </p:sp>
      <p:pic>
        <p:nvPicPr>
          <p:cNvPr id="34818" name="Picture 2" descr="http://gorod.tomsk.ru/posts-files/60/937/i/OrgBioCystsInPigMuscle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275284" cy="5585817"/>
          </a:xfrm>
          <a:prstGeom prst="rect">
            <a:avLst/>
          </a:prstGeom>
          <a:noFill/>
        </p:spPr>
      </p:pic>
      <p:pic>
        <p:nvPicPr>
          <p:cNvPr id="34820" name="Picture 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3"/>
            <a:ext cx="1944216" cy="864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836712"/>
            <a:ext cx="1978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М</a:t>
            </a:r>
            <a:r>
              <a:rPr lang="en-US" sz="2400" dirty="0" smtClean="0"/>
              <a:t>’</a:t>
            </a:r>
            <a:r>
              <a:rPr lang="uk-UA" sz="2400" dirty="0" smtClean="0"/>
              <a:t>ясо свині з </a:t>
            </a:r>
          </a:p>
          <a:p>
            <a:pPr algn="ctr"/>
            <a:r>
              <a:rPr lang="uk-UA" sz="2400" dirty="0" smtClean="0"/>
              <a:t>фінами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Особливо небезпечна вода з фекаліями</a:t>
            </a:r>
            <a:endParaRPr lang="ru-RU" sz="2800" dirty="0"/>
          </a:p>
        </p:txBody>
      </p:sp>
      <p:pic>
        <p:nvPicPr>
          <p:cNvPr id="33794" name="Picture 2" descr="http://img.1001mem.ru/posts/1105000/1104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5568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Вода для пиття, миття посуду і продуктів має бути </a:t>
            </a:r>
            <a:r>
              <a:rPr lang="uk-UA" sz="2800" dirty="0" smtClean="0"/>
              <a:t>чистою</a:t>
            </a:r>
            <a:endParaRPr lang="ru-RU" sz="2800" dirty="0"/>
          </a:p>
        </p:txBody>
      </p:sp>
      <p:pic>
        <p:nvPicPr>
          <p:cNvPr id="32770" name="Picture 2" descr="http://www.freshwater.kiev.ua/images/articles/1/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835449" cy="573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Війчасті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Зустрічаються у морській і прісній воді</a:t>
            </a:r>
            <a:endParaRPr lang="ru-RU" sz="2800" dirty="0"/>
          </a:p>
        </p:txBody>
      </p:sp>
      <p:pic>
        <p:nvPicPr>
          <p:cNvPr id="15362" name="Picture 2" descr="Турбеллярии (ресничные черв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710186" cy="2547661"/>
          </a:xfrm>
          <a:prstGeom prst="rect">
            <a:avLst/>
          </a:prstGeom>
          <a:noFill/>
        </p:spPr>
      </p:pic>
      <p:pic>
        <p:nvPicPr>
          <p:cNvPr id="15364" name="Picture 4" descr="Турбеллярии (ресничные черви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92696"/>
            <a:ext cx="4286250" cy="2590800"/>
          </a:xfrm>
          <a:prstGeom prst="rect">
            <a:avLst/>
          </a:prstGeom>
          <a:noFill/>
        </p:spPr>
      </p:pic>
      <p:pic>
        <p:nvPicPr>
          <p:cNvPr id="15366" name="Picture 6" descr="Турбеллярии (ресничные черви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888432" cy="2912004"/>
          </a:xfrm>
          <a:prstGeom prst="rect">
            <a:avLst/>
          </a:prstGeom>
          <a:noFill/>
        </p:spPr>
      </p:pic>
      <p:pic>
        <p:nvPicPr>
          <p:cNvPr id="15368" name="Picture 8" descr="Турбеллярии (ресничные черви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4032448" cy="294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Війчасті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Тропічні сухопутні види</a:t>
            </a:r>
            <a:endParaRPr lang="ru-RU" sz="2800" dirty="0"/>
          </a:p>
        </p:txBody>
      </p:sp>
      <p:pic>
        <p:nvPicPr>
          <p:cNvPr id="16386" name="Picture 2" descr="http://farm4.static.flickr.com/3151/2330142784_3991c29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762500" cy="2628900"/>
          </a:xfrm>
          <a:prstGeom prst="rect">
            <a:avLst/>
          </a:prstGeom>
          <a:noFill/>
        </p:spPr>
      </p:pic>
      <p:pic>
        <p:nvPicPr>
          <p:cNvPr id="16388" name="Picture 4" descr="http://s56.radikal.ru/i152/1203/dc/cd34d6fc22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7" y="620688"/>
            <a:ext cx="3463599" cy="2592288"/>
          </a:xfrm>
          <a:prstGeom prst="rect">
            <a:avLst/>
          </a:prstGeom>
          <a:noFill/>
        </p:spPr>
      </p:pic>
      <p:pic>
        <p:nvPicPr>
          <p:cNvPr id="16390" name="Picture 6" descr="http://farm2.static.flickr.com/1077/1222841513_9a776c33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2"/>
            <a:ext cx="3682380" cy="2761785"/>
          </a:xfrm>
          <a:prstGeom prst="rect">
            <a:avLst/>
          </a:prstGeom>
          <a:noFill/>
        </p:spPr>
      </p:pic>
      <p:pic>
        <p:nvPicPr>
          <p:cNvPr id="16392" name="Picture 8" descr="http://www.tropica.ru/forum/index.php?act=attach&amp;type=post&amp;id=55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378681" y="2661879"/>
            <a:ext cx="2766121" cy="415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Сисуни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Листоподібні паразити із захисною кутикулою, органами прикріплення (гачками, шпильками, присосками), добре розвиненою статевою системою і складними циклами розвитку</a:t>
            </a:r>
            <a:endParaRPr lang="ru-RU" sz="2000" dirty="0"/>
          </a:p>
        </p:txBody>
      </p:sp>
      <p:pic>
        <p:nvPicPr>
          <p:cNvPr id="17410" name="Picture 2" descr="Взрослая особь легочного сосальщ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98517" cy="5161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Сисуни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Котячий і кров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яний</a:t>
            </a:r>
            <a:r>
              <a:rPr lang="uk-UA" sz="2400" dirty="0" smtClean="0"/>
              <a:t> сисуни (котяча і кров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яна</a:t>
            </a:r>
            <a:r>
              <a:rPr lang="uk-UA" sz="2400" dirty="0" smtClean="0"/>
              <a:t> </a:t>
            </a:r>
            <a:r>
              <a:rPr lang="uk-UA" sz="2400" dirty="0" err="1" smtClean="0"/>
              <a:t>двоустка</a:t>
            </a:r>
            <a:r>
              <a:rPr lang="uk-UA" sz="2400" dirty="0" smtClean="0"/>
              <a:t>)</a:t>
            </a:r>
            <a:endParaRPr lang="ru-RU" sz="2400" dirty="0"/>
          </a:p>
        </p:txBody>
      </p:sp>
      <p:pic>
        <p:nvPicPr>
          <p:cNvPr id="18436" name="Picture 4" descr="http://science.compulenta.ru/upload/iblock/ce5/Corbis-42-23598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679" y="1124744"/>
            <a:ext cx="6562153" cy="5020047"/>
          </a:xfrm>
          <a:prstGeom prst="rect">
            <a:avLst/>
          </a:prstGeom>
          <a:noFill/>
        </p:spPr>
      </p:pic>
      <p:pic>
        <p:nvPicPr>
          <p:cNvPr id="18438" name="Picture 6" descr="http://www.medbio-kgmu.ru/Graphics/2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87053" y="-70829"/>
            <a:ext cx="3096344" cy="4479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Сисуни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Печінковий сисун живиться тканинами печінки, викликає кровотечу і закупорку жовчних шляхів</a:t>
            </a:r>
            <a:endParaRPr lang="ru-RU" sz="2800" dirty="0"/>
          </a:p>
        </p:txBody>
      </p:sp>
      <p:pic>
        <p:nvPicPr>
          <p:cNvPr id="19458" name="Picture 2" descr="http://travnick.org/wp-content/uploads/2010/09/Fasciola_hepa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6" cy="37536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924944"/>
            <a:ext cx="1853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↓ Ротова присоска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284984"/>
            <a:ext cx="1991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↑ Черевна присоска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721004">
            <a:off x="4411303" y="3915005"/>
            <a:ext cx="1824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Є органи дотику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по всьому тілу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420888"/>
            <a:ext cx="1907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u="sng" dirty="0" smtClean="0">
                <a:solidFill>
                  <a:schemeClr val="bg1"/>
                </a:solidFill>
              </a:rPr>
              <a:t>Травна, </a:t>
            </a:r>
          </a:p>
          <a:p>
            <a:pPr algn="ctr"/>
            <a:r>
              <a:rPr lang="uk-UA" u="sng" dirty="0" smtClean="0">
                <a:solidFill>
                  <a:schemeClr val="bg1"/>
                </a:solidFill>
              </a:rPr>
              <a:t>видільна, </a:t>
            </a:r>
          </a:p>
          <a:p>
            <a:pPr algn="ctr"/>
            <a:r>
              <a:rPr lang="uk-UA" u="sng" dirty="0" smtClean="0">
                <a:solidFill>
                  <a:schemeClr val="bg1"/>
                </a:solidFill>
              </a:rPr>
              <a:t>нервова </a:t>
            </a:r>
            <a:r>
              <a:rPr lang="uk-UA" dirty="0" smtClean="0">
                <a:solidFill>
                  <a:schemeClr val="bg1"/>
                </a:solidFill>
              </a:rPr>
              <a:t>системи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слабко розвинені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204864"/>
            <a:ext cx="2559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Добре розвинена </a:t>
            </a:r>
          </a:p>
          <a:p>
            <a:pPr algn="ctr"/>
            <a:r>
              <a:rPr lang="uk-UA" sz="2400" u="sng" dirty="0" smtClean="0">
                <a:solidFill>
                  <a:schemeClr val="bg1"/>
                </a:solidFill>
              </a:rPr>
              <a:t>статева </a:t>
            </a:r>
            <a:r>
              <a:rPr lang="uk-UA" sz="2400" dirty="0" smtClean="0">
                <a:solidFill>
                  <a:schemeClr val="bg1"/>
                </a:solidFill>
              </a:rPr>
              <a:t>система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792324">
            <a:off x="1114119" y="4085169"/>
            <a:ext cx="1361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Є кутикула,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війок немає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Сисуни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Цикл розвитку зі зміною хазяїв</a:t>
            </a:r>
            <a:endParaRPr lang="ru-RU" sz="2800" dirty="0"/>
          </a:p>
        </p:txBody>
      </p:sp>
      <p:pic>
        <p:nvPicPr>
          <p:cNvPr id="21506" name="Picture 2" descr="http://www.mos-uk1.ru/catalog/doc/16704/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565702" cy="5239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3573016"/>
            <a:ext cx="2016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Проміжний хазяїн.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Нестатеве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розмноження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692696"/>
            <a:ext cx="2357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Остаточний хазяїн. </a:t>
            </a:r>
          </a:p>
          <a:p>
            <a:r>
              <a:rPr lang="uk-UA" dirty="0" smtClean="0"/>
              <a:t>Статеве розмноження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 Сисуни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Цикл розвитку печінкового сисуна</a:t>
            </a:r>
            <a:endParaRPr lang="ru-RU" sz="2800" dirty="0"/>
          </a:p>
        </p:txBody>
      </p:sp>
      <p:pic>
        <p:nvPicPr>
          <p:cNvPr id="20482" name="Picture 2" descr="http://www.megabook.ru/MObjects2/data/pict2004/biology/biol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23930" cy="5643365"/>
          </a:xfrm>
          <a:prstGeom prst="rect">
            <a:avLst/>
          </a:prstGeom>
          <a:noFill/>
        </p:spPr>
      </p:pic>
      <p:pic>
        <p:nvPicPr>
          <p:cNvPr id="20484" name="Picture 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72816"/>
            <a:ext cx="1314857" cy="7551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76256" y="2060848"/>
            <a:ext cx="90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Яйце </a:t>
            </a:r>
            <a:endParaRPr lang="ru-RU" sz="2400" dirty="0"/>
          </a:p>
        </p:txBody>
      </p:sp>
      <p:pic>
        <p:nvPicPr>
          <p:cNvPr id="20486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356993"/>
            <a:ext cx="1691680" cy="10081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24328" y="3429000"/>
            <a:ext cx="1544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Яйце </a:t>
            </a:r>
          </a:p>
          <a:p>
            <a:r>
              <a:rPr lang="uk-UA" dirty="0" smtClean="0"/>
              <a:t>розвивається </a:t>
            </a:r>
          </a:p>
          <a:p>
            <a:r>
              <a:rPr lang="uk-UA" dirty="0" smtClean="0"/>
              <a:t>тільки у воді</a:t>
            </a:r>
            <a:endParaRPr lang="ru-RU" dirty="0"/>
          </a:p>
        </p:txBody>
      </p:sp>
      <p:pic>
        <p:nvPicPr>
          <p:cNvPr id="20488" name="Picture 8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1872208" cy="4320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4008" y="3284984"/>
            <a:ext cx="166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600" dirty="0" err="1" smtClean="0"/>
              <a:t>Вільноплаваюча</a:t>
            </a:r>
            <a:r>
              <a:rPr lang="uk-UA" sz="1600" dirty="0" smtClean="0"/>
              <a:t> </a:t>
            </a:r>
          </a:p>
          <a:p>
            <a:pPr algn="r"/>
            <a:r>
              <a:rPr lang="uk-UA" sz="1600" dirty="0" smtClean="0"/>
              <a:t>війчаста личинка</a:t>
            </a:r>
            <a:endParaRPr lang="ru-RU" sz="1600" dirty="0"/>
          </a:p>
        </p:txBody>
      </p:sp>
      <p:pic>
        <p:nvPicPr>
          <p:cNvPr id="20490" name="Picture 1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517232"/>
            <a:ext cx="2160240" cy="710531"/>
          </a:xfrm>
          <a:prstGeom prst="rect">
            <a:avLst/>
          </a:prstGeom>
          <a:noFill/>
        </p:spPr>
      </p:pic>
      <p:pic>
        <p:nvPicPr>
          <p:cNvPr id="20492" name="Picture 1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085184"/>
            <a:ext cx="2088232" cy="792088"/>
          </a:xfrm>
          <a:prstGeom prst="rect">
            <a:avLst/>
          </a:prstGeom>
          <a:noFill/>
        </p:spPr>
      </p:pic>
      <p:pic>
        <p:nvPicPr>
          <p:cNvPr id="20494" name="Picture 1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45224"/>
            <a:ext cx="936104" cy="5376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516216" y="5013176"/>
            <a:ext cx="2771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  У тілі ставковика </a:t>
            </a:r>
          </a:p>
          <a:p>
            <a:r>
              <a:rPr lang="uk-UA" dirty="0" smtClean="0"/>
              <a:t>одна війчаста личинка </a:t>
            </a:r>
          </a:p>
          <a:p>
            <a:r>
              <a:rPr lang="uk-UA" dirty="0" err="1" smtClean="0"/>
              <a:t>нестатево</a:t>
            </a:r>
            <a:r>
              <a:rPr lang="uk-UA" dirty="0" smtClean="0"/>
              <a:t> розмножується </a:t>
            </a:r>
          </a:p>
          <a:p>
            <a:r>
              <a:rPr lang="uk-UA" dirty="0" smtClean="0"/>
              <a:t>до </a:t>
            </a:r>
            <a:r>
              <a:rPr lang="uk-UA" dirty="0" err="1" smtClean="0"/>
              <a:t>декілької</a:t>
            </a:r>
            <a:r>
              <a:rPr lang="uk-UA" dirty="0" smtClean="0"/>
              <a:t> хвостатих  </a:t>
            </a:r>
            <a:endParaRPr lang="ru-RU" dirty="0"/>
          </a:p>
        </p:txBody>
      </p:sp>
      <p:pic>
        <p:nvPicPr>
          <p:cNvPr id="20496" name="Picture 1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77073"/>
            <a:ext cx="1523256" cy="64807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95736" y="4077072"/>
            <a:ext cx="1687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 smtClean="0"/>
              <a:t>Вільноплаваюча</a:t>
            </a:r>
            <a:r>
              <a:rPr lang="uk-UA" sz="1600" dirty="0" smtClean="0"/>
              <a:t> </a:t>
            </a:r>
          </a:p>
          <a:p>
            <a:r>
              <a:rPr lang="uk-UA" sz="1600" dirty="0" smtClean="0"/>
              <a:t>хвостата личинка</a:t>
            </a:r>
            <a:endParaRPr lang="ru-RU" sz="1600" dirty="0"/>
          </a:p>
        </p:txBody>
      </p:sp>
      <p:pic>
        <p:nvPicPr>
          <p:cNvPr id="20498" name="Picture 18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1152128" cy="43204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95536" y="2060848"/>
            <a:ext cx="1212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Циста </a:t>
            </a:r>
          </a:p>
          <a:p>
            <a:r>
              <a:rPr lang="uk-UA" sz="2400" dirty="0" smtClean="0"/>
              <a:t>на траві</a:t>
            </a:r>
            <a:endParaRPr lang="ru-RU" sz="2400" dirty="0"/>
          </a:p>
        </p:txBody>
      </p:sp>
      <p:pic>
        <p:nvPicPr>
          <p:cNvPr id="20500" name="Picture 2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2819400" cy="21602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724128" y="692696"/>
            <a:ext cx="2845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Статевозрілий сисун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6902" y="528644"/>
            <a:ext cx="1689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Гермафродит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448</Words>
  <Application>Microsoft Office PowerPoint</Application>
  <PresentationFormat>Экран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Різноманітність плоских червів</vt:lpstr>
      <vt:lpstr>Клас Війчасті черви</vt:lpstr>
      <vt:lpstr>Клас Війчасті черви</vt:lpstr>
      <vt:lpstr>Клас Війчасті черви</vt:lpstr>
      <vt:lpstr>Клас Сисуни</vt:lpstr>
      <vt:lpstr>Клас Сисуни</vt:lpstr>
      <vt:lpstr>Клас Сисуни</vt:lpstr>
      <vt:lpstr>Клас Сисуни</vt:lpstr>
      <vt:lpstr>Клас Сисуни</vt:lpstr>
      <vt:lpstr>Клас Сисуни</vt:lpstr>
      <vt:lpstr>Клас Стьожкові черви (Ціп’яки)</vt:lpstr>
      <vt:lpstr>Клас Стьожкові черви (Ціп’яки)</vt:lpstr>
      <vt:lpstr>Клас Стьожкові черви (Ціп’яки)</vt:lpstr>
      <vt:lpstr>Клас Стьожкові черви (Ціп’яки)</vt:lpstr>
      <vt:lpstr>Клас Стьожкові черви (Ціп’яки)</vt:lpstr>
      <vt:lpstr>Клас Стьожкові черви (Ціп’яки)</vt:lpstr>
      <vt:lpstr>Клас Стьожкові черви (Ціп’яки)</vt:lpstr>
      <vt:lpstr>Клас Стьожкові черви (Ціп’яки)</vt:lpstr>
      <vt:lpstr>Як не заразитися?</vt:lpstr>
      <vt:lpstr>Як не заразитися?</vt:lpstr>
      <vt:lpstr>Як не заразитися?</vt:lpstr>
      <vt:lpstr>Як не заразитися?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плоских червів</dc:title>
  <dc:creator>User</dc:creator>
  <cp:lastModifiedBy>Пользователь</cp:lastModifiedBy>
  <cp:revision>30</cp:revision>
  <dcterms:created xsi:type="dcterms:W3CDTF">2012-11-06T19:42:19Z</dcterms:created>
  <dcterms:modified xsi:type="dcterms:W3CDTF">2020-09-11T15:42:41Z</dcterms:modified>
</cp:coreProperties>
</file>